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  <p:sldMasterId id="2147483687" r:id="rId2"/>
    <p:sldMasterId id="2147483700" r:id="rId3"/>
  </p:sldMasterIdLst>
  <p:sldIdLst>
    <p:sldId id="265" r:id="rId4"/>
    <p:sldId id="266" r:id="rId5"/>
  </p:sldIdLst>
  <p:sldSz cx="12192000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ftr" idx="73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sldNum" idx="74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DDF6EC9-B7FC-4B3D-874F-36330274F012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dt" idx="75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Default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ftr" idx="76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4" name="PlaceHolder 6"/>
          <p:cNvSpPr>
            <a:spLocks noGrp="1"/>
          </p:cNvSpPr>
          <p:nvPr>
            <p:ph type="sldNum" idx="77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DCFAE30-7A48-4108-B5FD-50AC4855BD43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5" name="PlaceHolder 7"/>
          <p:cNvSpPr>
            <a:spLocks noGrp="1"/>
          </p:cNvSpPr>
          <p:nvPr>
            <p:ph type="dt" idx="78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Default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 type="ftr" idx="79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1" name="PlaceHolder 6"/>
          <p:cNvSpPr>
            <a:spLocks noGrp="1"/>
          </p:cNvSpPr>
          <p:nvPr>
            <p:ph type="sldNum" idx="80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14B8E62-628A-4228-BD75-1C4DD98B6E69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PlaceHolder 7"/>
          <p:cNvSpPr>
            <a:spLocks noGrp="1"/>
          </p:cNvSpPr>
          <p:nvPr>
            <p:ph type="dt" idx="81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Default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7" name="PlaceHolder 5"/>
          <p:cNvSpPr>
            <a:spLocks noGrp="1"/>
          </p:cNvSpPr>
          <p:nvPr>
            <p:ph type="ftr" idx="82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PlaceHolder 6"/>
          <p:cNvSpPr>
            <a:spLocks noGrp="1"/>
          </p:cNvSpPr>
          <p:nvPr>
            <p:ph type="sldNum" idx="83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0192F19-A714-4FB0-9455-C42A053CDD61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PlaceHolder 7"/>
          <p:cNvSpPr>
            <a:spLocks noGrp="1"/>
          </p:cNvSpPr>
          <p:nvPr>
            <p:ph type="dt" idx="84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Default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ftr" idx="85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4" name="PlaceHolder 5"/>
          <p:cNvSpPr>
            <a:spLocks noGrp="1"/>
          </p:cNvSpPr>
          <p:nvPr>
            <p:ph type="sldNum" idx="86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9E49CDA-C0EF-4B7B-B720-C497EB981BF3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5" name="PlaceHolder 6"/>
          <p:cNvSpPr>
            <a:spLocks noGrp="1"/>
          </p:cNvSpPr>
          <p:nvPr>
            <p:ph type="dt" idx="87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Default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1" name="PlaceHolder 6"/>
          <p:cNvSpPr>
            <a:spLocks noGrp="1"/>
          </p:cNvSpPr>
          <p:nvPr>
            <p:ph type="ftr" idx="88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2" name="PlaceHolder 7"/>
          <p:cNvSpPr>
            <a:spLocks noGrp="1"/>
          </p:cNvSpPr>
          <p:nvPr>
            <p:ph type="sldNum" idx="89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388BA5A-4540-4902-9411-EBCE71959B02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3" name="PlaceHolder 8"/>
          <p:cNvSpPr>
            <a:spLocks noGrp="1"/>
          </p:cNvSpPr>
          <p:nvPr>
            <p:ph type="dt" idx="90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9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91" name="PlaceHolder 8"/>
          <p:cNvSpPr>
            <a:spLocks noGrp="1"/>
          </p:cNvSpPr>
          <p:nvPr>
            <p:ph type="ftr" idx="91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2" name="PlaceHolder 9"/>
          <p:cNvSpPr>
            <a:spLocks noGrp="1"/>
          </p:cNvSpPr>
          <p:nvPr>
            <p:ph type="sldNum" idx="92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76ABD31-9899-4072-809B-17326BF7FDBA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3" name="PlaceHolder 10"/>
          <p:cNvSpPr>
            <a:spLocks noGrp="1"/>
          </p:cNvSpPr>
          <p:nvPr>
            <p:ph type="dt" idx="93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efault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ftr" idx="94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sldNum" idx="95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4DA9C4F-B496-4715-B3D3-1DAF3B2DC95F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dt" idx="96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fault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ftr" idx="97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 type="sldNum" idx="98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5BBC3A2-504C-4E6B-A9C5-50A2281F03BD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 type="dt" idx="99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fault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 type="ftr" idx="100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" name="PlaceHolder 5"/>
          <p:cNvSpPr>
            <a:spLocks noGrp="1"/>
          </p:cNvSpPr>
          <p:nvPr>
            <p:ph type="sldNum" idx="101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21BDAA3-7120-4E12-805C-BE1FD9356402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8" name="PlaceHolder 6"/>
          <p:cNvSpPr>
            <a:spLocks noGrp="1"/>
          </p:cNvSpPr>
          <p:nvPr>
            <p:ph type="dt" idx="102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fault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ftr" idx="103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sldNum" idx="104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BF774F5-4109-4048-B99F-752ED0E4462F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dt" idx="105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ftr" idx="106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sldNum" idx="107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54E7C2B-D285-4D52-8D70-07CE43676CBF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dt" idx="108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ftr" idx="109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sldNum" idx="110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A906BBE-BD9C-41A4-A0F8-793CE8A1993C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dt" idx="111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Default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3" name="PlaceHolder 5"/>
          <p:cNvSpPr>
            <a:spLocks noGrp="1"/>
          </p:cNvSpPr>
          <p:nvPr>
            <p:ph type="ftr" idx="112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PlaceHolder 6"/>
          <p:cNvSpPr>
            <a:spLocks noGrp="1"/>
          </p:cNvSpPr>
          <p:nvPr>
            <p:ph type="sldNum" idx="113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2630484-B37B-48AA-972C-75B2557430C0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PlaceHolder 7"/>
          <p:cNvSpPr>
            <a:spLocks noGrp="1"/>
          </p:cNvSpPr>
          <p:nvPr>
            <p:ph type="dt" idx="114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Default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0" name="PlaceHolder 5"/>
          <p:cNvSpPr>
            <a:spLocks noGrp="1"/>
          </p:cNvSpPr>
          <p:nvPr>
            <p:ph type="ftr" idx="115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PlaceHolder 6"/>
          <p:cNvSpPr>
            <a:spLocks noGrp="1"/>
          </p:cNvSpPr>
          <p:nvPr>
            <p:ph type="sldNum" idx="116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FEEF2EF-EF96-404D-B3E5-118CAACEFC9C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2" name="PlaceHolder 7"/>
          <p:cNvSpPr>
            <a:spLocks noGrp="1"/>
          </p:cNvSpPr>
          <p:nvPr>
            <p:ph type="dt" idx="117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Default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7" name="PlaceHolder 5"/>
          <p:cNvSpPr>
            <a:spLocks noGrp="1"/>
          </p:cNvSpPr>
          <p:nvPr>
            <p:ph type="ftr" idx="118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8" name="PlaceHolder 6"/>
          <p:cNvSpPr>
            <a:spLocks noGrp="1"/>
          </p:cNvSpPr>
          <p:nvPr>
            <p:ph type="sldNum" idx="119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070767A-7811-4466-BAD1-553A95F1C3A8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9" name="PlaceHolder 7"/>
          <p:cNvSpPr>
            <a:spLocks noGrp="1"/>
          </p:cNvSpPr>
          <p:nvPr>
            <p:ph type="dt" idx="120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Default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3" name="PlaceHolder 4"/>
          <p:cNvSpPr>
            <a:spLocks noGrp="1"/>
          </p:cNvSpPr>
          <p:nvPr>
            <p:ph type="ftr" idx="121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4" name="PlaceHolder 5"/>
          <p:cNvSpPr>
            <a:spLocks noGrp="1"/>
          </p:cNvSpPr>
          <p:nvPr>
            <p:ph type="sldNum" idx="122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AEDA570-FC8A-4383-B200-7E7EB41D2E01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PlaceHolder 6"/>
          <p:cNvSpPr>
            <a:spLocks noGrp="1"/>
          </p:cNvSpPr>
          <p:nvPr>
            <p:ph type="dt" idx="123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Default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1" name="PlaceHolder 6"/>
          <p:cNvSpPr>
            <a:spLocks noGrp="1"/>
          </p:cNvSpPr>
          <p:nvPr>
            <p:ph type="ftr" idx="124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2" name="PlaceHolder 7"/>
          <p:cNvSpPr>
            <a:spLocks noGrp="1"/>
          </p:cNvSpPr>
          <p:nvPr>
            <p:ph type="sldNum" idx="125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3A2A970-D719-4013-9499-963D2AE200CF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3" name="PlaceHolder 8"/>
          <p:cNvSpPr>
            <a:spLocks noGrp="1"/>
          </p:cNvSpPr>
          <p:nvPr>
            <p:ph type="dt" idx="126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5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6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61" name="PlaceHolder 8"/>
          <p:cNvSpPr>
            <a:spLocks noGrp="1"/>
          </p:cNvSpPr>
          <p:nvPr>
            <p:ph type="ftr" idx="127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2" name="PlaceHolder 9"/>
          <p:cNvSpPr>
            <a:spLocks noGrp="1"/>
          </p:cNvSpPr>
          <p:nvPr>
            <p:ph type="sldNum" idx="128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20F93EE-C675-4506-84C8-55B1B2CB3C4E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3" name="PlaceHolder 10"/>
          <p:cNvSpPr>
            <a:spLocks noGrp="1"/>
          </p:cNvSpPr>
          <p:nvPr>
            <p:ph type="dt" idx="129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efault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ftr" idx="130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sldNum" idx="131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C8974A7-A329-4287-AFBF-792F5199EEB6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 type="dt" idx="132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fault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ftr" idx="133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sldNum" idx="134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78E2267-D1C9-4BBF-956F-F47D386261AF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 type="dt" idx="135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fault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 type="ftr" idx="136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7" name="PlaceHolder 5"/>
          <p:cNvSpPr>
            <a:spLocks noGrp="1"/>
          </p:cNvSpPr>
          <p:nvPr>
            <p:ph type="sldNum" idx="137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F09D18B-5F36-45E4-B983-D18F9C1B2A08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8" name="PlaceHolder 6"/>
          <p:cNvSpPr>
            <a:spLocks noGrp="1"/>
          </p:cNvSpPr>
          <p:nvPr>
            <p:ph type="dt" idx="138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fault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ftr" idx="139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sldNum" idx="140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9F77CA3-35EB-409D-AC42-84313C476CF5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2" name="PlaceHolder 4"/>
          <p:cNvSpPr>
            <a:spLocks noGrp="1"/>
          </p:cNvSpPr>
          <p:nvPr>
            <p:ph type="dt" idx="141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ftr" idx="142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 type="sldNum" idx="143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34B6E65-F59C-4076-9BA2-43EAD1C4BDE9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5" name="PlaceHolder 3"/>
          <p:cNvSpPr>
            <a:spLocks noGrp="1"/>
          </p:cNvSpPr>
          <p:nvPr>
            <p:ph type="dt" idx="144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ftr" idx="145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sldNum" idx="146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934DFE6-6C04-4914-87CA-F9A97FFC0313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 type="dt" idx="147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9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Default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5" name="PlaceHolder 5"/>
          <p:cNvSpPr>
            <a:spLocks noGrp="1"/>
          </p:cNvSpPr>
          <p:nvPr>
            <p:ph type="ftr" idx="148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6" name="PlaceHolder 6"/>
          <p:cNvSpPr>
            <a:spLocks noGrp="1"/>
          </p:cNvSpPr>
          <p:nvPr>
            <p:ph type="sldNum" idx="149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E3F6A2B-E1DE-4CA9-A162-50251511AC0A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7" name="PlaceHolder 7"/>
          <p:cNvSpPr>
            <a:spLocks noGrp="1"/>
          </p:cNvSpPr>
          <p:nvPr>
            <p:ph type="dt" idx="150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Default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2" name="PlaceHolder 5"/>
          <p:cNvSpPr>
            <a:spLocks noGrp="1"/>
          </p:cNvSpPr>
          <p:nvPr>
            <p:ph type="ftr" idx="151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3" name="PlaceHolder 6"/>
          <p:cNvSpPr>
            <a:spLocks noGrp="1"/>
          </p:cNvSpPr>
          <p:nvPr>
            <p:ph type="sldNum" idx="152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DA4636A-BC45-41C1-9AB2-8FF4A1A14409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4" name="PlaceHolder 7"/>
          <p:cNvSpPr>
            <a:spLocks noGrp="1"/>
          </p:cNvSpPr>
          <p:nvPr>
            <p:ph type="dt" idx="153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Default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9" name="PlaceHolder 5"/>
          <p:cNvSpPr>
            <a:spLocks noGrp="1"/>
          </p:cNvSpPr>
          <p:nvPr>
            <p:ph type="ftr" idx="154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0" name="PlaceHolder 6"/>
          <p:cNvSpPr>
            <a:spLocks noGrp="1"/>
          </p:cNvSpPr>
          <p:nvPr>
            <p:ph type="sldNum" idx="155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77DA94F-CBF6-45A6-B303-5026AFBB277B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1" name="PlaceHolder 7"/>
          <p:cNvSpPr>
            <a:spLocks noGrp="1"/>
          </p:cNvSpPr>
          <p:nvPr>
            <p:ph type="dt" idx="156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Default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17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5" name="PlaceHolder 4"/>
          <p:cNvSpPr>
            <a:spLocks noGrp="1"/>
          </p:cNvSpPr>
          <p:nvPr>
            <p:ph type="ftr" idx="157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6" name="PlaceHolder 5"/>
          <p:cNvSpPr>
            <a:spLocks noGrp="1"/>
          </p:cNvSpPr>
          <p:nvPr>
            <p:ph type="sldNum" idx="158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643BD5A-71FA-4FB2-9AA8-41EB10D96634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7" name="PlaceHolder 6"/>
          <p:cNvSpPr>
            <a:spLocks noGrp="1"/>
          </p:cNvSpPr>
          <p:nvPr>
            <p:ph type="dt" idx="159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Default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56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3" name="PlaceHolder 6"/>
          <p:cNvSpPr>
            <a:spLocks noGrp="1"/>
          </p:cNvSpPr>
          <p:nvPr>
            <p:ph type="ftr" idx="160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4" name="PlaceHolder 7"/>
          <p:cNvSpPr>
            <a:spLocks noGrp="1"/>
          </p:cNvSpPr>
          <p:nvPr>
            <p:ph type="sldNum" idx="161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87E0C6A-7198-4E23-A5FA-A575BEB61D1F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5" name="PlaceHolder 8"/>
          <p:cNvSpPr>
            <a:spLocks noGrp="1"/>
          </p:cNvSpPr>
          <p:nvPr>
            <p:ph type="dt" idx="162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2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2320" cy="1896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3" name="PlaceHolder 8"/>
          <p:cNvSpPr>
            <a:spLocks noGrp="1"/>
          </p:cNvSpPr>
          <p:nvPr>
            <p:ph type="ftr" idx="163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4" name="PlaceHolder 9"/>
          <p:cNvSpPr>
            <a:spLocks noGrp="1"/>
          </p:cNvSpPr>
          <p:nvPr>
            <p:ph type="sldNum" idx="164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A7E6ED3-4888-40A6-83A7-D826C3412A9C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5" name="PlaceHolder 10"/>
          <p:cNvSpPr>
            <a:spLocks noGrp="1"/>
          </p:cNvSpPr>
          <p:nvPr>
            <p:ph type="dt" idx="165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efault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ftr" idx="166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167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2C5A59B-3933-4B72-982F-B20DF25D959F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9" name="PlaceHolder 4"/>
          <p:cNvSpPr>
            <a:spLocks noGrp="1"/>
          </p:cNvSpPr>
          <p:nvPr>
            <p:ph type="dt" idx="168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fault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ftr" idx="169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3" name="PlaceHolder 4"/>
          <p:cNvSpPr>
            <a:spLocks noGrp="1"/>
          </p:cNvSpPr>
          <p:nvPr>
            <p:ph type="sldNum" idx="170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D997580-6946-4706-B7FF-D739299EC7EC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4" name="PlaceHolder 5"/>
          <p:cNvSpPr>
            <a:spLocks noGrp="1"/>
          </p:cNvSpPr>
          <p:nvPr>
            <p:ph type="dt" idx="171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fault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5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outline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Second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Third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Sixth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Seventh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8" name="PlaceHolder 4"/>
          <p:cNvSpPr>
            <a:spLocks noGrp="1"/>
          </p:cNvSpPr>
          <p:nvPr>
            <p:ph type="ftr" idx="172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9" name="PlaceHolder 5"/>
          <p:cNvSpPr>
            <a:spLocks noGrp="1"/>
          </p:cNvSpPr>
          <p:nvPr>
            <p:ph type="sldNum" idx="173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F195472-7E0A-4335-A2D6-55907864896D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0" name="PlaceHolder 6"/>
          <p:cNvSpPr>
            <a:spLocks noGrp="1"/>
          </p:cNvSpPr>
          <p:nvPr>
            <p:ph type="dt" idx="174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fault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rial"/>
                <a:ea typeface="DejaVu Sans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 type="ftr" idx="175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176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A0A203F-BB01-4992-A3ED-4C510943A516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4" name="PlaceHolder 4"/>
          <p:cNvSpPr>
            <a:spLocks noGrp="1"/>
          </p:cNvSpPr>
          <p:nvPr>
            <p:ph type="dt" idx="177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 type="ftr" idx="178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&lt;footer&gt;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6" name="PlaceHolder 2"/>
          <p:cNvSpPr>
            <a:spLocks noGrp="1"/>
          </p:cNvSpPr>
          <p:nvPr>
            <p:ph type="sldNum" idx="179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736E375-9852-4230-9F74-9011FAA4A8F7}" type="slidenum">
              <a:rPr lang="en-GB" sz="1200" b="0" u="none" strike="noStrike">
                <a:solidFill>
                  <a:srgbClr val="8B8B8B"/>
                </a:solidFill>
                <a:effectLst/>
                <a:uFillTx/>
                <a:latin typeface="Calibri"/>
                <a:ea typeface="DejaVu Sans"/>
              </a:rPr>
              <a:t>‹#›</a:t>
            </a:fld>
            <a:endParaRPr lang="en-GB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 type="dt" idx="180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&lt;date/time&gt;</a:t>
            </a:r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PlaceHolder 1"/>
          <p:cNvSpPr>
            <a:spLocks noGrp="1"/>
          </p:cNvSpPr>
          <p:nvPr>
            <p:ph type="title"/>
          </p:nvPr>
        </p:nvSpPr>
        <p:spPr>
          <a:xfrm>
            <a:off x="522720" y="419040"/>
            <a:ext cx="10513080" cy="1323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4400" b="0" u="none" strike="noStrike" dirty="0">
                <a:solidFill>
                  <a:srgbClr val="000000"/>
                </a:solidFill>
                <a:effectLst/>
                <a:uFillTx/>
                <a:latin typeface="Calibri Light"/>
                <a:ea typeface="DejaVu Sans"/>
              </a:rPr>
              <a:t>                                      </a:t>
            </a:r>
            <a:r>
              <a:rPr lang="en-GB" sz="4400" b="1" u="none" strike="noStrike" dirty="0">
                <a:solidFill>
                  <a:srgbClr val="009999"/>
                </a:solidFill>
                <a:effectLst/>
                <a:uFillTx/>
                <a:latin typeface="Calibri"/>
                <a:ea typeface="DejaVu Sans"/>
              </a:rPr>
              <a:t>2025</a:t>
            </a:r>
            <a:r>
              <a:rPr lang="en-GB" sz="4400" b="0" u="none" strike="noStrike" dirty="0">
                <a:solidFill>
                  <a:srgbClr val="009999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4400" b="1" u="none" strike="noStrike" dirty="0">
                <a:solidFill>
                  <a:srgbClr val="009999"/>
                </a:solidFill>
                <a:effectLst/>
                <a:uFillTx/>
                <a:latin typeface="Calibri"/>
                <a:ea typeface="DejaVu Sans"/>
              </a:rPr>
              <a:t>- 2026 Accounts</a:t>
            </a:r>
            <a:endParaRPr lang="en-US" sz="4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493" name="Picture 5"/>
          <p:cNvPicPr/>
          <p:nvPr/>
        </p:nvPicPr>
        <p:blipFill>
          <a:blip r:embed="rId2"/>
          <a:stretch/>
        </p:blipFill>
        <p:spPr>
          <a:xfrm>
            <a:off x="1005480" y="270720"/>
            <a:ext cx="3778920" cy="151200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D304EB6-3342-50CE-4B19-D8AC92A755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182551"/>
              </p:ext>
            </p:extLst>
          </p:nvPr>
        </p:nvGraphicFramePr>
        <p:xfrm>
          <a:off x="712800" y="1975680"/>
          <a:ext cx="4533900" cy="31308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4297">
                  <a:extLst>
                    <a:ext uri="{9D8B030D-6E8A-4147-A177-3AD203B41FA5}">
                      <a16:colId xmlns:a16="http://schemas.microsoft.com/office/drawing/2014/main" val="3514221795"/>
                    </a:ext>
                  </a:extLst>
                </a:gridCol>
                <a:gridCol w="1559603">
                  <a:extLst>
                    <a:ext uri="{9D8B030D-6E8A-4147-A177-3AD203B41FA5}">
                      <a16:colId xmlns:a16="http://schemas.microsoft.com/office/drawing/2014/main" val="763153356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u="none" strike="noStrike" dirty="0">
                          <a:solidFill>
                            <a:srgbClr val="009999"/>
                          </a:solidFill>
                          <a:effectLst/>
                        </a:rPr>
                        <a:t>As of 31st August 2026</a:t>
                      </a:r>
                      <a:endParaRPr lang="en-GB" sz="2000" b="1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3901758"/>
                  </a:ext>
                </a:extLst>
              </a:tr>
              <a:tr h="4617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u="none" strike="noStrike" dirty="0">
                          <a:solidFill>
                            <a:srgbClr val="009999"/>
                          </a:solidFill>
                          <a:effectLst/>
                        </a:rPr>
                        <a:t>Receipts</a:t>
                      </a:r>
                      <a:endParaRPr lang="en-GB" sz="2000" b="1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0241388"/>
                  </a:ext>
                </a:extLst>
              </a:tr>
              <a:tr h="36021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Green Fingers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£101.86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02249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Coffee Morning Donations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£1,190.96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82041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Green Talks Donations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£74.35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0702739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Events Donations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£431.12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146037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>
                          <a:solidFill>
                            <a:srgbClr val="009999"/>
                          </a:solidFill>
                          <a:effectLst/>
                        </a:rPr>
                        <a:t>AGM Donations</a:t>
                      </a:r>
                      <a:endParaRPr lang="en-GB" sz="2000" b="0" i="0" u="none" strike="noStrike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£83.54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2175066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Grant Received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£641.00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745766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Total receipts</a:t>
                      </a:r>
                      <a:endParaRPr lang="en-GB" sz="2000" b="1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£2,522.83</a:t>
                      </a:r>
                      <a:endParaRPr lang="en-GB" sz="2000" b="1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537075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6238CA8-35E7-4694-7AF4-C311F6C9F4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733752"/>
              </p:ext>
            </p:extLst>
          </p:nvPr>
        </p:nvGraphicFramePr>
        <p:xfrm>
          <a:off x="6346108" y="2300748"/>
          <a:ext cx="4533900" cy="27928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4800">
                  <a:extLst>
                    <a:ext uri="{9D8B030D-6E8A-4147-A177-3AD203B41FA5}">
                      <a16:colId xmlns:a16="http://schemas.microsoft.com/office/drawing/2014/main" val="2096354287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3982382018"/>
                    </a:ext>
                  </a:extLst>
                </a:gridCol>
              </a:tblGrid>
              <a:tr h="4916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u="none" strike="noStrike" dirty="0">
                          <a:solidFill>
                            <a:srgbClr val="009999"/>
                          </a:solidFill>
                          <a:effectLst/>
                        </a:rPr>
                        <a:t>Payments</a:t>
                      </a:r>
                      <a:endParaRPr lang="en-GB" sz="2000" b="1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 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592828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Venue hire + deposit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£585.18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0546063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Sundries – Bulk Buy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£167.18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4487706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Allotment Association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£30.00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1552876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Growing Space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£1,142.07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178680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Insurance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£206.98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6313415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Bank fees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£78.00</a:t>
                      </a:r>
                      <a:endParaRPr lang="en-GB" sz="2000" b="0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8698156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Total payments </a:t>
                      </a:r>
                      <a:endParaRPr lang="en-GB" sz="2000" b="1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£2,179.41</a:t>
                      </a:r>
                      <a:endParaRPr lang="en-GB" sz="2000" b="1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4267971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CEA70DE-B3BE-CA67-1747-90B7D49631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470071"/>
              </p:ext>
            </p:extLst>
          </p:nvPr>
        </p:nvGraphicFramePr>
        <p:xfrm>
          <a:off x="712800" y="5970060"/>
          <a:ext cx="4533900" cy="342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4800">
                  <a:extLst>
                    <a:ext uri="{9D8B030D-6E8A-4147-A177-3AD203B41FA5}">
                      <a16:colId xmlns:a16="http://schemas.microsoft.com/office/drawing/2014/main" val="1642232878"/>
                    </a:ext>
                  </a:extLst>
                </a:gridCol>
                <a:gridCol w="1689100">
                  <a:extLst>
                    <a:ext uri="{9D8B030D-6E8A-4147-A177-3AD203B41FA5}">
                      <a16:colId xmlns:a16="http://schemas.microsoft.com/office/drawing/2014/main" val="1522228578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Net receipts</a:t>
                      </a:r>
                      <a:endParaRPr lang="en-GB" sz="2000" b="1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solidFill>
                            <a:srgbClr val="009999"/>
                          </a:solidFill>
                          <a:effectLst/>
                        </a:rPr>
                        <a:t> £         343.42 </a:t>
                      </a:r>
                      <a:endParaRPr lang="en-GB" sz="2000" b="1" i="0" u="none" strike="noStrike" dirty="0">
                        <a:solidFill>
                          <a:srgbClr val="009999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R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9396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7" name="Table 10"/>
          <p:cNvGraphicFramePr/>
          <p:nvPr>
            <p:extLst>
              <p:ext uri="{D42A27DB-BD31-4B8C-83A1-F6EECF244321}">
                <p14:modId xmlns:p14="http://schemas.microsoft.com/office/powerpoint/2010/main" val="2604506617"/>
              </p:ext>
            </p:extLst>
          </p:nvPr>
        </p:nvGraphicFramePr>
        <p:xfrm>
          <a:off x="978120" y="1958400"/>
          <a:ext cx="10375560" cy="4581720"/>
        </p:xfrm>
        <a:graphic>
          <a:graphicData uri="http://schemas.openxmlformats.org/drawingml/2006/table">
            <a:tbl>
              <a:tblPr/>
              <a:tblGrid>
                <a:gridCol w="335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3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3720">
                <a:tc gridSpan="5"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GB" sz="2400" b="1" u="none" strike="noStrike" dirty="0">
                          <a:solidFill>
                            <a:srgbClr val="009999"/>
                          </a:solidFill>
                          <a:effectLst/>
                          <a:uFillTx/>
                          <a:latin typeface="Arial"/>
                          <a:ea typeface="DejaVu Sans"/>
                        </a:rPr>
                        <a:t>Balance Sheet as at 31</a:t>
                      </a:r>
                      <a:r>
                        <a:rPr lang="en-GB" sz="2400" b="1" u="none" strike="noStrike" baseline="30000" dirty="0">
                          <a:solidFill>
                            <a:srgbClr val="009999"/>
                          </a:solidFill>
                          <a:effectLst/>
                          <a:uFillTx/>
                          <a:latin typeface="Arial"/>
                          <a:ea typeface="DejaVu Sans"/>
                        </a:rPr>
                        <a:t>st</a:t>
                      </a:r>
                      <a:r>
                        <a:rPr lang="en-GB" sz="2400" b="1" u="none" strike="noStrike" dirty="0">
                          <a:solidFill>
                            <a:srgbClr val="009999"/>
                          </a:solidFill>
                          <a:effectLst/>
                          <a:uFillTx/>
                          <a:latin typeface="Arial"/>
                          <a:ea typeface="DejaVu Sans"/>
                        </a:rPr>
                        <a:t> August 2026</a:t>
                      </a:r>
                      <a:endParaRPr lang="en-GB" sz="2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GB" sz="2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800" b="0" u="none" strike="noStrike">
                          <a:solidFill>
                            <a:srgbClr val="009999"/>
                          </a:solidFill>
                          <a:effectLst/>
                          <a:uFillTx/>
                          <a:latin typeface="Arial"/>
                          <a:ea typeface="DejaVu Sans"/>
                        </a:rPr>
                        <a:t>£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800" b="0" u="none" strike="noStrike">
                          <a:solidFill>
                            <a:srgbClr val="009999"/>
                          </a:solidFill>
                          <a:effectLst/>
                          <a:uFillTx/>
                          <a:latin typeface="Arial"/>
                          <a:ea typeface="DejaVu Sans"/>
                        </a:rPr>
                        <a:t>£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Assets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800" b="1" u="none" strike="noStrike">
                          <a:solidFill>
                            <a:srgbClr val="009999"/>
                          </a:solidFill>
                          <a:effectLst/>
                          <a:uFillTx/>
                          <a:latin typeface="Arial"/>
                          <a:ea typeface="DejaVu Sans"/>
                        </a:rPr>
                        <a:t>Liabilities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>
                          <a:solidFill>
                            <a:srgbClr val="009999"/>
                          </a:solidFill>
                          <a:effectLst/>
                          <a:uFillTx/>
                          <a:latin typeface="Arial"/>
                          <a:ea typeface="DejaVu Sans"/>
                        </a:rPr>
                        <a:t>0.00</a:t>
                      </a:r>
                      <a:endParaRPr lang="en-GB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Cash at Bank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1378.05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GB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endParaRPr lang="en-GB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Cash in Hand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800" b="0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44.44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Total Assets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1422.49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defTabSz="914400">
                        <a:lnSpc>
                          <a:spcPct val="100000"/>
                        </a:lnSpc>
                      </a:pPr>
                      <a:endParaRPr lang="en-GB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Net Assets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1422.49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60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Accumulated Fund B/F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1079.07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Net Receipts for Year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343.42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GB" sz="1800" b="1" i="0" u="none" strike="noStrike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Accumulated Fund C/F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GB" sz="1800" b="1" i="0" u="none" strike="noStrike" dirty="0"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</a:rPr>
                        <a:t>1422.49</a:t>
                      </a:r>
                    </a:p>
                  </a:txBody>
                  <a:tcPr marL="7620" marR="7620" marT="7620" marB="0" anchor="ctr"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 cap="flat" cmpd="sng" algn="ctr">
                      <a:solidFill>
                        <a:srgbClr val="00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800" b="0" u="none" strike="noStrike" dirty="0">
                        <a:solidFill>
                          <a:schemeClr val="dk1"/>
                        </a:solidFill>
                        <a:effectLst/>
                        <a:uFillTx/>
                        <a:latin typeface="Arial"/>
                        <a:ea typeface="DejaVu Sans"/>
                      </a:endParaRPr>
                    </a:p>
                  </a:txBody>
                  <a:tcPr>
                    <a:lnL w="12240">
                      <a:solidFill>
                        <a:srgbClr val="009999"/>
                      </a:solidFill>
                      <a:prstDash val="solid"/>
                    </a:lnL>
                    <a:lnR w="12240">
                      <a:solidFill>
                        <a:srgbClr val="009999"/>
                      </a:solidFill>
                      <a:prstDash val="solid"/>
                    </a:lnR>
                    <a:lnT w="12240">
                      <a:solidFill>
                        <a:srgbClr val="009999"/>
                      </a:solidFill>
                      <a:prstDash val="solid"/>
                    </a:lnT>
                    <a:lnB w="12240">
                      <a:solidFill>
                        <a:srgbClr val="009999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98" name="PlaceHolder 1"/>
          <p:cNvSpPr>
            <a:spLocks noGrp="1"/>
          </p:cNvSpPr>
          <p:nvPr>
            <p:ph type="title"/>
          </p:nvPr>
        </p:nvSpPr>
        <p:spPr>
          <a:xfrm>
            <a:off x="893520" y="460800"/>
            <a:ext cx="10513080" cy="1323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4400" b="0" u="none" strike="noStrike" dirty="0">
                <a:solidFill>
                  <a:srgbClr val="339966"/>
                </a:solidFill>
                <a:effectLst/>
                <a:uFillTx/>
                <a:latin typeface="Calibri Light"/>
                <a:ea typeface="DejaVu Sans"/>
              </a:rPr>
              <a:t>                                        </a:t>
            </a:r>
            <a:r>
              <a:rPr lang="en-GB" sz="4400" b="1" u="none" strike="noStrike" dirty="0">
                <a:solidFill>
                  <a:srgbClr val="009999"/>
                </a:solidFill>
                <a:effectLst/>
                <a:uFillTx/>
                <a:latin typeface="Calibri"/>
                <a:ea typeface="DejaVu Sans"/>
              </a:rPr>
              <a:t>2025</a:t>
            </a:r>
            <a:r>
              <a:rPr lang="en-GB" sz="4400" b="0" u="none" strike="noStrike" dirty="0">
                <a:solidFill>
                  <a:srgbClr val="009999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en-GB" sz="4400" b="1" u="none" strike="noStrike" dirty="0">
                <a:solidFill>
                  <a:srgbClr val="009999"/>
                </a:solidFill>
                <a:effectLst/>
                <a:uFillTx/>
                <a:latin typeface="Calibri"/>
                <a:ea typeface="DejaVu Sans"/>
              </a:rPr>
              <a:t>- 2026 Accounts</a:t>
            </a:r>
            <a:endParaRPr lang="en-US" sz="4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499" name="Picture 5"/>
          <p:cNvPicPr/>
          <p:nvPr/>
        </p:nvPicPr>
        <p:blipFill>
          <a:blip r:embed="rId2"/>
          <a:stretch/>
        </p:blipFill>
        <p:spPr>
          <a:xfrm>
            <a:off x="838080" y="243720"/>
            <a:ext cx="3778920" cy="1512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Widescreen</PresentationFormat>
  <Paragraphs>61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Office Theme</vt:lpstr>
      <vt:lpstr>Office Theme</vt:lpstr>
      <vt:lpstr>                                      2025 - 2026 Accounts</vt:lpstr>
      <vt:lpstr>                                        2025 - 2026 Accounts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Colin</dc:creator>
  <dc:description/>
  <cp:lastModifiedBy>Anne-Marie Rattray</cp:lastModifiedBy>
  <cp:revision>6</cp:revision>
  <dcterms:modified xsi:type="dcterms:W3CDTF">2026-09-17T08:00:10Z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17</vt:i4>
  </property>
</Properties>
</file>